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13"/>
  </p:handout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57" r:id="rId9"/>
    <p:sldId id="262" r:id="rId10"/>
    <p:sldId id="259" r:id="rId11"/>
    <p:sldId id="258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A0C12-4AA7-43E7-9B5E-32FC1952819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1EEC8-641E-460E-AC62-A6241261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3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09600" y="2236696"/>
            <a:ext cx="85344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2235201" y="3609697"/>
            <a:ext cx="69088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9868227" y="6390220"/>
            <a:ext cx="1161887" cy="365125"/>
          </a:xfrm>
        </p:spPr>
        <p:txBody>
          <a:bodyPr/>
          <a:lstStyle/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6366" y="6390220"/>
            <a:ext cx="88818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3519" y="6390220"/>
            <a:ext cx="711200" cy="365125"/>
          </a:xfrm>
        </p:spPr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Bilde 17" descr="MuC_logohv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5090153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1108" y="1312333"/>
            <a:ext cx="5689600" cy="4385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00707" y="914399"/>
            <a:ext cx="4679578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0707" y="3087225"/>
            <a:ext cx="4679578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91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5" y="1260475"/>
            <a:ext cx="1672166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0277" y="1054832"/>
            <a:ext cx="2399323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0707" y="989604"/>
            <a:ext cx="4679578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0707" y="3162430"/>
            <a:ext cx="4679578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01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6367" y="2015067"/>
            <a:ext cx="10217152" cy="4022198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7552" y="897456"/>
            <a:ext cx="10594848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80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897456"/>
            <a:ext cx="10594848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116654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0" y="2116654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113673"/>
            <a:ext cx="5023104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041523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8" y="2113673"/>
            <a:ext cx="5023104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8" y="3041523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897456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1" y="2147973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1" y="3860568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347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063314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3775909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063314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000" y="905934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40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1711" y="2054848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51711" y="3843867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56734" y="2054848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56734" y="3843867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86367" y="897468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254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6367" y="897468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97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51" y="914399"/>
            <a:ext cx="4679578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295401"/>
            <a:ext cx="4876800" cy="49614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351" y="3087225"/>
            <a:ext cx="4679578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6356352"/>
            <a:ext cx="12192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67" y="2015067"/>
            <a:ext cx="10217152" cy="4022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68227" y="6390220"/>
            <a:ext cx="1161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08967F76-8B62-47C8-B591-1B91169AE6C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6366" y="6390220"/>
            <a:ext cx="8881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3519" y="6390220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Bilde 11" descr="MuC_topp_liten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8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16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molde.no/forstudentene/Sider/Timeplan-Rom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molde.no/forstudentene/Sider/Timeplan-Rom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molde.no/english/studies/programmes/master-programmes-in-logistics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olde.no/forstudentene/Sider/Timeplan-Rom.aspx" TargetMode="External"/><Relationship Id="rId2" Type="http://schemas.openxmlformats.org/officeDocument/2006/relationships/hyperlink" Target="https://www.himolde.no/englis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imolde.no/om/hms/si-fra/" TargetMode="External"/><Relationship Id="rId4" Type="http://schemas.openxmlformats.org/officeDocument/2006/relationships/hyperlink" Target="https://www.simolde.no/kalen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Master of Science in Logistics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Berit Irene Helgheim</a:t>
            </a:r>
          </a:p>
          <a:p>
            <a:r>
              <a:rPr lang="en-US" dirty="0" smtClean="0"/>
              <a:t>Berit.i.Helgheim@himolde.no</a:t>
            </a:r>
          </a:p>
          <a:p>
            <a:r>
              <a:rPr lang="en-US" dirty="0"/>
              <a:t>Program Director Master Programs in Logistics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367" y="1772816"/>
            <a:ext cx="10217152" cy="42644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LOG718 </a:t>
            </a:r>
            <a:r>
              <a:rPr lang="en-US" dirty="0" err="1" smtClean="0"/>
              <a:t>Prep.Statistics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This week: B136</a:t>
            </a:r>
          </a:p>
          <a:p>
            <a:pPr lvl="1"/>
            <a:r>
              <a:rPr lang="en-US" dirty="0" smtClean="0"/>
              <a:t>https://himolde.instructure.com/courses/1180</a:t>
            </a:r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Own social program for the whole week (see program on the web)</a:t>
            </a:r>
          </a:p>
          <a:p>
            <a:pPr lvl="1"/>
            <a:r>
              <a:rPr lang="en-US" dirty="0" smtClean="0"/>
              <a:t>20:30 Buss to the center and back 01:15 (free)</a:t>
            </a:r>
          </a:p>
          <a:p>
            <a:r>
              <a:rPr lang="en-US" dirty="0" smtClean="0"/>
              <a:t>One more meeting this semester</a:t>
            </a:r>
          </a:p>
          <a:p>
            <a:pPr lvl="1"/>
            <a:r>
              <a:rPr lang="en-US" dirty="0" smtClean="0"/>
              <a:t>Important to be on this meeting in order to have proper information</a:t>
            </a:r>
          </a:p>
          <a:p>
            <a:pPr lvl="1"/>
            <a:r>
              <a:rPr lang="en-US" dirty="0" smtClean="0"/>
              <a:t>Announced at our homepages and in Canvas</a:t>
            </a:r>
          </a:p>
          <a:p>
            <a:r>
              <a:rPr lang="en-US" dirty="0" smtClean="0"/>
              <a:t>Presentation of students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will elect two representatives for your class.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Information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first line services: Student Service office, 71214000</a:t>
            </a:r>
          </a:p>
          <a:p>
            <a:r>
              <a:rPr lang="en-US" dirty="0" smtClean="0"/>
              <a:t>Subject </a:t>
            </a:r>
            <a:r>
              <a:rPr lang="en-US" dirty="0"/>
              <a:t>specific </a:t>
            </a:r>
            <a:r>
              <a:rPr lang="en-US" dirty="0" smtClean="0"/>
              <a:t>issues: Lecturer</a:t>
            </a:r>
          </a:p>
          <a:p>
            <a:pPr lvl="1"/>
            <a:r>
              <a:rPr lang="en-US" dirty="0" smtClean="0"/>
              <a:t>You find the name of the lecturer and room at: 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N: </a:t>
            </a:r>
            <a:r>
              <a:rPr lang="nn-NO" u="sng" dirty="0" smtClean="0">
                <a:hlinkClick r:id="rId2"/>
              </a:rPr>
              <a:t>http</a:t>
            </a:r>
            <a:r>
              <a:rPr lang="nn-NO" u="sng" dirty="0">
                <a:hlinkClick r:id="rId2"/>
              </a:rPr>
              <a:t>://</a:t>
            </a:r>
            <a:r>
              <a:rPr lang="nn-NO" u="sng" dirty="0" smtClean="0">
                <a:hlinkClick r:id="rId2"/>
              </a:rPr>
              <a:t>www.himolde.no/forstudentene/Sider/Timeplan-Rom.aspx</a:t>
            </a:r>
            <a:endParaRPr lang="nn-NO" u="sng" dirty="0" smtClean="0"/>
          </a:p>
          <a:p>
            <a:pPr marL="3492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	E: https</a:t>
            </a:r>
            <a:r>
              <a:rPr lang="en-US" dirty="0"/>
              <a:t>://www.himolde.no/english/tools/schedules-and-room-reservation/index.html</a:t>
            </a:r>
          </a:p>
          <a:p>
            <a:r>
              <a:rPr lang="en-US" dirty="0" smtClean="0"/>
              <a:t>Program </a:t>
            </a:r>
            <a:r>
              <a:rPr lang="en-US" dirty="0"/>
              <a:t>related </a:t>
            </a:r>
            <a:r>
              <a:rPr lang="en-US" dirty="0" smtClean="0"/>
              <a:t>issues: Program Coordinator</a:t>
            </a:r>
          </a:p>
          <a:p>
            <a:pPr lvl="1"/>
            <a:r>
              <a:rPr lang="en-US" dirty="0" smtClean="0"/>
              <a:t>Berit </a:t>
            </a:r>
            <a:r>
              <a:rPr lang="en-US" dirty="0"/>
              <a:t>Irene Helgheim, office A-238, Phone: </a:t>
            </a:r>
            <a:r>
              <a:rPr lang="en-US" dirty="0" smtClean="0"/>
              <a:t>71214261,berit.i.Helgheim@hiMolde.no</a:t>
            </a:r>
          </a:p>
          <a:p>
            <a:pPr lvl="1"/>
            <a:r>
              <a:rPr lang="en-US" dirty="0" smtClean="0"/>
              <a:t>Office hours for students: Tuesdays and Thursdays</a:t>
            </a:r>
            <a:r>
              <a:rPr lang="en-US" smtClean="0"/>
              <a:t>, time: </a:t>
            </a:r>
            <a:r>
              <a:rPr lang="en-US" dirty="0" smtClean="0"/>
              <a:t>12-14</a:t>
            </a:r>
          </a:p>
          <a:p>
            <a:r>
              <a:rPr lang="en-US" dirty="0" smtClean="0"/>
              <a:t>Exchange studies: </a:t>
            </a:r>
            <a:r>
              <a:rPr lang="en-US" dirty="0"/>
              <a:t>Anette Kristin Myrstad </a:t>
            </a:r>
            <a:r>
              <a:rPr lang="en-US" dirty="0" smtClean="0"/>
              <a:t>, </a:t>
            </a:r>
            <a:r>
              <a:rPr lang="en-US" dirty="0"/>
              <a:t>Anette.Myrstad@himolde.no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Contact/Information</a:t>
            </a:r>
            <a:br>
              <a:rPr lang="en-US" sz="4000" b="1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90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Start </a:t>
            </a:r>
            <a:r>
              <a:rPr lang="en-US" dirty="0"/>
              <a:t>year 2000, i.e. </a:t>
            </a:r>
            <a:r>
              <a:rPr lang="en-US" dirty="0" smtClean="0"/>
              <a:t>18th </a:t>
            </a:r>
            <a:r>
              <a:rPr lang="en-US" dirty="0"/>
              <a:t>year of the program. </a:t>
            </a:r>
          </a:p>
          <a:p>
            <a:pPr lvl="1"/>
            <a:r>
              <a:rPr lang="en-US" dirty="0" smtClean="0"/>
              <a:t> 50-80 </a:t>
            </a:r>
            <a:r>
              <a:rPr lang="en-US" dirty="0"/>
              <a:t>students per year </a:t>
            </a:r>
          </a:p>
          <a:p>
            <a:r>
              <a:rPr lang="en-US" dirty="0" smtClean="0"/>
              <a:t>About </a:t>
            </a:r>
            <a:r>
              <a:rPr lang="en-US" dirty="0"/>
              <a:t>20-25 different nationalities </a:t>
            </a:r>
          </a:p>
          <a:p>
            <a:r>
              <a:rPr lang="en-US" dirty="0" smtClean="0"/>
              <a:t>Two </a:t>
            </a:r>
            <a:r>
              <a:rPr lang="en-US" dirty="0"/>
              <a:t>specializations: </a:t>
            </a:r>
          </a:p>
          <a:p>
            <a:pPr lvl="1"/>
            <a:r>
              <a:rPr lang="en-US" dirty="0" smtClean="0"/>
              <a:t>Supply </a:t>
            </a:r>
            <a:r>
              <a:rPr lang="en-US" dirty="0"/>
              <a:t>Chain Management </a:t>
            </a:r>
          </a:p>
          <a:p>
            <a:pPr lvl="1"/>
            <a:r>
              <a:rPr lang="en-US" dirty="0" smtClean="0"/>
              <a:t>Logistics Analytics</a:t>
            </a:r>
          </a:p>
          <a:p>
            <a:pPr lvl="1"/>
            <a:r>
              <a:rPr lang="en-US" dirty="0" smtClean="0"/>
              <a:t>Petroleum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years, 120 ECTS </a:t>
            </a:r>
          </a:p>
          <a:p>
            <a:r>
              <a:rPr lang="en-US" dirty="0" smtClean="0"/>
              <a:t>First </a:t>
            </a:r>
            <a:r>
              <a:rPr lang="en-US" dirty="0"/>
              <a:t>year: Mandatory/elective courses </a:t>
            </a:r>
          </a:p>
          <a:p>
            <a:r>
              <a:rPr lang="en-US" dirty="0" smtClean="0"/>
              <a:t>Second </a:t>
            </a:r>
            <a:r>
              <a:rPr lang="en-US" dirty="0"/>
              <a:t>year: Seminar series, Master thesis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6367" y="632280"/>
            <a:ext cx="10594848" cy="1143000"/>
          </a:xfrm>
        </p:spPr>
        <p:txBody>
          <a:bodyPr/>
          <a:lstStyle/>
          <a:p>
            <a:pPr algn="ctr"/>
            <a:r>
              <a:rPr lang="en-US" sz="4000" dirty="0" smtClean="0"/>
              <a:t>MSc in Logistics</a:t>
            </a:r>
            <a:br>
              <a:rPr lang="en-US" sz="4000" dirty="0" smtClean="0"/>
            </a:br>
            <a:r>
              <a:rPr lang="en-US" sz="4000" dirty="0" smtClean="0"/>
              <a:t>Our Programs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62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367" y="1353312"/>
            <a:ext cx="10217152" cy="468395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First </a:t>
            </a:r>
            <a:r>
              <a:rPr lang="en-US" dirty="0"/>
              <a:t>year 2015. </a:t>
            </a:r>
          </a:p>
          <a:p>
            <a:r>
              <a:rPr lang="en-US" dirty="0" smtClean="0"/>
              <a:t>10-20 </a:t>
            </a:r>
            <a:r>
              <a:rPr lang="en-US" dirty="0"/>
              <a:t>students </a:t>
            </a:r>
          </a:p>
          <a:p>
            <a:r>
              <a:rPr lang="en-US" dirty="0" smtClean="0"/>
              <a:t>5 </a:t>
            </a:r>
            <a:r>
              <a:rPr lang="en-US" dirty="0"/>
              <a:t>different nationalities </a:t>
            </a:r>
          </a:p>
          <a:p>
            <a:r>
              <a:rPr lang="en-US" dirty="0" smtClean="0"/>
              <a:t>Cooperation </a:t>
            </a:r>
            <a:r>
              <a:rPr lang="en-US" dirty="0"/>
              <a:t>with </a:t>
            </a:r>
            <a:r>
              <a:rPr lang="en-US" dirty="0" err="1"/>
              <a:t>Gubkin</a:t>
            </a:r>
            <a:r>
              <a:rPr lang="en-US" dirty="0"/>
              <a:t> Russian State University of Oil and Gas, Moscow. </a:t>
            </a:r>
          </a:p>
          <a:p>
            <a:r>
              <a:rPr lang="en-US" dirty="0" smtClean="0"/>
              <a:t>Two </a:t>
            </a:r>
            <a:r>
              <a:rPr lang="en-US" dirty="0"/>
              <a:t>years, 120 ECTS 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three semesters: Mandatory/elective courses </a:t>
            </a:r>
          </a:p>
          <a:p>
            <a:pPr lvl="1"/>
            <a:r>
              <a:rPr lang="en-US" dirty="0" smtClean="0"/>
              <a:t>Fourth </a:t>
            </a:r>
            <a:r>
              <a:rPr lang="en-US" dirty="0"/>
              <a:t>semester: Master </a:t>
            </a:r>
            <a:r>
              <a:rPr lang="en-US" dirty="0" smtClean="0"/>
              <a:t>thesis</a:t>
            </a:r>
          </a:p>
          <a:p>
            <a:r>
              <a:rPr lang="en-US" dirty="0"/>
              <a:t>First year: Mandatory/elective courses </a:t>
            </a:r>
          </a:p>
          <a:p>
            <a:r>
              <a:rPr lang="en-US" dirty="0" smtClean="0"/>
              <a:t>Second </a:t>
            </a:r>
            <a:r>
              <a:rPr lang="en-US" dirty="0"/>
              <a:t>year: Seminar series, Master thesis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For more specific information: Professor Irina Gribkovskaia</a:t>
            </a:r>
            <a:r>
              <a:rPr lang="en-US" b="1" dirty="0"/>
              <a:t>, Irina.Gribkovskaia@hiMolde.no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6367" y="714576"/>
            <a:ext cx="10594848" cy="794184"/>
          </a:xfrm>
        </p:spPr>
        <p:txBody>
          <a:bodyPr/>
          <a:lstStyle/>
          <a:p>
            <a:pPr algn="ctr"/>
            <a:r>
              <a:rPr lang="en-US" sz="4000" b="1" dirty="0"/>
              <a:t>MSc in Petroleum </a:t>
            </a:r>
            <a:r>
              <a:rPr lang="en-US" sz="4000" b="1" dirty="0" smtClean="0"/>
              <a:t>Logistics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72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Before </a:t>
            </a:r>
            <a:r>
              <a:rPr lang="en-US" dirty="0"/>
              <a:t>September 1st </a:t>
            </a:r>
          </a:p>
          <a:p>
            <a:pPr lvl="1"/>
            <a:r>
              <a:rPr lang="en-US" dirty="0" smtClean="0"/>
              <a:t>Pay </a:t>
            </a:r>
            <a:r>
              <a:rPr lang="en-US" dirty="0"/>
              <a:t>semester fee </a:t>
            </a:r>
            <a:r>
              <a:rPr lang="en-US" dirty="0" smtClean="0"/>
              <a:t>Choose </a:t>
            </a:r>
            <a:r>
              <a:rPr lang="en-US" dirty="0"/>
              <a:t>main direction; Supply Chain Management or Operation Management for MSc Logistics students. </a:t>
            </a:r>
          </a:p>
          <a:p>
            <a:pPr lvl="1"/>
            <a:r>
              <a:rPr lang="en-US" dirty="0" smtClean="0"/>
              <a:t>Register </a:t>
            </a:r>
            <a:r>
              <a:rPr lang="en-US" dirty="0"/>
              <a:t>for courses and exams </a:t>
            </a:r>
            <a:endParaRPr lang="en-US" dirty="0" smtClean="0"/>
          </a:p>
          <a:p>
            <a:pPr lvl="2"/>
            <a:r>
              <a:rPr lang="en-US" dirty="0" smtClean="0"/>
              <a:t>Mandatory </a:t>
            </a:r>
            <a:r>
              <a:rPr lang="en-US" dirty="0"/>
              <a:t>courses first </a:t>
            </a:r>
            <a:r>
              <a:rPr lang="en-US" dirty="0" smtClean="0"/>
              <a:t>semester</a:t>
            </a:r>
            <a:endParaRPr lang="en-US" dirty="0"/>
          </a:p>
          <a:p>
            <a:r>
              <a:rPr lang="en-US" dirty="0" smtClean="0"/>
              <a:t>November: Choose specialization</a:t>
            </a:r>
            <a:endParaRPr lang="en-US" dirty="0"/>
          </a:p>
          <a:p>
            <a:pPr lvl="1"/>
            <a:r>
              <a:rPr lang="en-US" dirty="0" smtClean="0"/>
              <a:t>SCM Students: Advanced </a:t>
            </a:r>
            <a:r>
              <a:rPr lang="en-US" dirty="0"/>
              <a:t>SCM, Transportation in SCM, Information systems in SCM. </a:t>
            </a:r>
            <a:endParaRPr lang="en-US" dirty="0" smtClean="0"/>
          </a:p>
          <a:p>
            <a:pPr lvl="1"/>
            <a:r>
              <a:rPr lang="en-US" dirty="0" smtClean="0"/>
              <a:t>LA Students:  LA or Operations Research</a:t>
            </a:r>
            <a:endParaRPr lang="en-US" dirty="0"/>
          </a:p>
          <a:p>
            <a:r>
              <a:rPr lang="en-US" dirty="0" smtClean="0"/>
              <a:t>January 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Register for courses and exams (mandatory and elective </a:t>
            </a:r>
            <a:r>
              <a:rPr lang="en-US" dirty="0" smtClean="0"/>
              <a:t>courses)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Important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</a:t>
            </a:r>
            <a:r>
              <a:rPr lang="en-US" dirty="0"/>
              <a:t>information </a:t>
            </a:r>
          </a:p>
          <a:p>
            <a:pPr lvl="1"/>
            <a:r>
              <a:rPr lang="en-US" dirty="0" smtClean="0"/>
              <a:t>«Canvas» </a:t>
            </a:r>
            <a:r>
              <a:rPr lang="en-US" dirty="0"/>
              <a:t>information system.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course has a virtual room in </a:t>
            </a:r>
            <a:r>
              <a:rPr lang="en-US" dirty="0" smtClean="0"/>
              <a:t>Canvas. </a:t>
            </a:r>
            <a:endParaRPr lang="en-US" dirty="0"/>
          </a:p>
          <a:p>
            <a:pPr lvl="1"/>
            <a:r>
              <a:rPr lang="en-US" dirty="0" smtClean="0"/>
              <a:t>You </a:t>
            </a:r>
            <a:r>
              <a:rPr lang="en-US" dirty="0"/>
              <a:t>get access after registration in </a:t>
            </a:r>
            <a:r>
              <a:rPr lang="en-US" dirty="0" err="1" smtClean="0"/>
              <a:t>Studentweb</a:t>
            </a:r>
            <a:r>
              <a:rPr lang="en-US" dirty="0"/>
              <a:t> </a:t>
            </a:r>
            <a:r>
              <a:rPr lang="en-US" dirty="0" smtClean="0"/>
              <a:t>(after you have payed the semester fee) </a:t>
            </a:r>
            <a:endParaRPr lang="en-US" dirty="0"/>
          </a:p>
          <a:p>
            <a:pPr lvl="1"/>
            <a:r>
              <a:rPr lang="en-US" dirty="0" smtClean="0"/>
              <a:t>Used </a:t>
            </a:r>
            <a:r>
              <a:rPr lang="en-US" dirty="0"/>
              <a:t>for messages, course materials, delivery of assignments and other documents related to each course.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Information </a:t>
            </a:r>
            <a:r>
              <a:rPr lang="en-US" dirty="0">
                <a:solidFill>
                  <a:srgbClr val="FF0000"/>
                </a:solidFill>
              </a:rPr>
              <a:t>to all MSc-students will go by e-mail. Make sure to read your </a:t>
            </a:r>
            <a:r>
              <a:rPr lang="en-US" dirty="0" smtClean="0">
                <a:solidFill>
                  <a:srgbClr val="FF0000"/>
                </a:solidFill>
              </a:rPr>
              <a:t>nnn@stud.himolde.no </a:t>
            </a:r>
            <a:r>
              <a:rPr lang="en-US" dirty="0">
                <a:solidFill>
                  <a:srgbClr val="FF0000"/>
                </a:solidFill>
              </a:rPr>
              <a:t>emails regularly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7552" y="897456"/>
            <a:ext cx="10594848" cy="876480"/>
          </a:xfrm>
        </p:spPr>
        <p:txBody>
          <a:bodyPr/>
          <a:lstStyle/>
          <a:p>
            <a:r>
              <a:rPr lang="en-US" dirty="0" smtClean="0"/>
              <a:t>Nest week Schedule SCM/OM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6646" y="192068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SCM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06536" y="192068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</a:t>
            </a: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06972"/>
              </p:ext>
            </p:extLst>
          </p:nvPr>
        </p:nvGraphicFramePr>
        <p:xfrm>
          <a:off x="451165" y="2652201"/>
          <a:ext cx="3479649" cy="219746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4234">
                  <a:extLst>
                    <a:ext uri="{9D8B030D-6E8A-4147-A177-3AD203B41FA5}">
                      <a16:colId xmlns:a16="http://schemas.microsoft.com/office/drawing/2014/main" val="2373481752"/>
                    </a:ext>
                  </a:extLst>
                </a:gridCol>
                <a:gridCol w="1355415">
                  <a:extLst>
                    <a:ext uri="{9D8B030D-6E8A-4147-A177-3AD203B41FA5}">
                      <a16:colId xmlns:a16="http://schemas.microsoft.com/office/drawing/2014/main" val="3373070278"/>
                    </a:ext>
                  </a:extLst>
                </a:gridCol>
              </a:tblGrid>
              <a:tr h="513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LOG708 Applied Statistics with </a:t>
                      </a:r>
                      <a:r>
                        <a:rPr lang="en-US" sz="1100" dirty="0" smtClean="0">
                          <a:effectLst/>
                        </a:rPr>
                        <a:t>SPSS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283036"/>
                  </a:ext>
                </a:extLst>
              </a:tr>
              <a:tr h="758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LOG711 Supply Chain Management </a:t>
                      </a:r>
                      <a:r>
                        <a:rPr lang="en-US" sz="1100" dirty="0" smtClean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148176"/>
                  </a:ext>
                </a:extLst>
              </a:tr>
              <a:tr h="482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SCM702 Purchasing and Supply Theory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78079"/>
                  </a:ext>
                </a:extLst>
              </a:tr>
              <a:tr h="44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SØK710 Industrial Organization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4777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12915"/>
              </p:ext>
            </p:extLst>
          </p:nvPr>
        </p:nvGraphicFramePr>
        <p:xfrm>
          <a:off x="4932913" y="2619750"/>
          <a:ext cx="3091414" cy="21526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56715">
                  <a:extLst>
                    <a:ext uri="{9D8B030D-6E8A-4147-A177-3AD203B41FA5}">
                      <a16:colId xmlns:a16="http://schemas.microsoft.com/office/drawing/2014/main" val="3022100"/>
                    </a:ext>
                  </a:extLst>
                </a:gridCol>
                <a:gridCol w="1334699">
                  <a:extLst>
                    <a:ext uri="{9D8B030D-6E8A-4147-A177-3AD203B41FA5}">
                      <a16:colId xmlns:a16="http://schemas.microsoft.com/office/drawing/2014/main" val="7742463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LOG708 Applied Statistics with </a:t>
                      </a:r>
                      <a:r>
                        <a:rPr lang="en-US" sz="1100" dirty="0" smtClean="0">
                          <a:effectLst/>
                        </a:rPr>
                        <a:t>SPSS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813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LOG713 Models for Production </a:t>
                      </a:r>
                      <a:r>
                        <a:rPr lang="en-US" sz="1100" dirty="0" smtClean="0">
                          <a:effectLst/>
                        </a:rPr>
                        <a:t>Management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2476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LOG716 Mathematical Modelling in </a:t>
                      </a:r>
                      <a:r>
                        <a:rPr lang="en-US" sz="1100" dirty="0" smtClean="0">
                          <a:effectLst/>
                        </a:rPr>
                        <a:t>Logistics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299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LOG722 Inventory </a:t>
                      </a:r>
                      <a:r>
                        <a:rPr lang="nb-NO" sz="1100" dirty="0" smtClean="0">
                          <a:effectLst/>
                        </a:rPr>
                        <a:t>Management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81593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097347" y="1904455"/>
            <a:ext cx="213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PETLOG</a:t>
            </a:r>
            <a:endParaRPr lang="en-US" sz="3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00648"/>
              </p:ext>
            </p:extLst>
          </p:nvPr>
        </p:nvGraphicFramePr>
        <p:xfrm>
          <a:off x="8377562" y="2619749"/>
          <a:ext cx="3327400" cy="2233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21649887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821260987"/>
                    </a:ext>
                  </a:extLst>
                </a:gridCol>
              </a:tblGrid>
              <a:tr h="688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LOG711 Supply Chain Management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261437"/>
                  </a:ext>
                </a:extLst>
              </a:tr>
              <a:tr h="782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LOG716 Mathematical Modelling in Logistics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189553"/>
                  </a:ext>
                </a:extLst>
              </a:tr>
              <a:tr h="381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LOG730 Basics of Petroleum Logistics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1876582"/>
                  </a:ext>
                </a:extLst>
              </a:tr>
              <a:tr h="381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SØK710 Industrial Organization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919871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705719" y="5558326"/>
            <a:ext cx="620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http://www.himolde.no/forstudentene/Sider/Timeplan-Rom.aspx</a:t>
            </a: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www.himolde.no/english/studies/programmes/master-programmes-in-logistics/index.html</a:t>
            </a:r>
            <a:endParaRPr lang="en-US" dirty="0" smtClean="0"/>
          </a:p>
          <a:p>
            <a:r>
              <a:rPr lang="en-US" dirty="0" smtClean="0"/>
              <a:t>Information about the programs- announcement- seminars-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programs Home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Students </a:t>
            </a:r>
            <a:r>
              <a:rPr lang="en-US" dirty="0"/>
              <a:t>can apply for an exchange semester </a:t>
            </a:r>
            <a:r>
              <a:rPr lang="en-US" dirty="0" smtClean="0"/>
              <a:t>abroad</a:t>
            </a:r>
          </a:p>
          <a:p>
            <a:r>
              <a:rPr lang="en-US" dirty="0" smtClean="0"/>
              <a:t>Where to go?</a:t>
            </a:r>
          </a:p>
          <a:p>
            <a:pPr lvl="1"/>
            <a:r>
              <a:rPr lang="en-US" dirty="0" smtClean="0"/>
              <a:t>ESCE</a:t>
            </a:r>
            <a:r>
              <a:rPr lang="en-US" dirty="0"/>
              <a:t>, Paris </a:t>
            </a:r>
          </a:p>
          <a:p>
            <a:pPr lvl="1"/>
            <a:r>
              <a:rPr lang="en-US" dirty="0" smtClean="0"/>
              <a:t>Riga </a:t>
            </a:r>
            <a:r>
              <a:rPr lang="en-US" dirty="0"/>
              <a:t>Technical University </a:t>
            </a:r>
          </a:p>
          <a:p>
            <a:pPr lvl="1"/>
            <a:r>
              <a:rPr lang="en-US" dirty="0" smtClean="0"/>
              <a:t>University </a:t>
            </a:r>
            <a:r>
              <a:rPr lang="en-US" dirty="0"/>
              <a:t>of Modena and Reggio Emilia </a:t>
            </a:r>
          </a:p>
          <a:p>
            <a:r>
              <a:rPr lang="en-US" dirty="0" smtClean="0"/>
              <a:t>Interested</a:t>
            </a:r>
            <a:r>
              <a:rPr lang="en-US" dirty="0"/>
              <a:t>? </a:t>
            </a:r>
          </a:p>
          <a:p>
            <a:r>
              <a:rPr lang="en-US" dirty="0" smtClean="0"/>
              <a:t>Contact </a:t>
            </a:r>
            <a:r>
              <a:rPr lang="en-US" dirty="0"/>
              <a:t>the International Coordinator - Anette Kristin Myrstad </a:t>
            </a:r>
          </a:p>
          <a:p>
            <a:r>
              <a:rPr lang="en-US" dirty="0" smtClean="0"/>
              <a:t>Anette.Myrstad@himolde.no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considered exchange studies? </a:t>
            </a:r>
          </a:p>
        </p:txBody>
      </p:sp>
    </p:spTree>
    <p:extLst>
      <p:ext uri="{BB962C8B-B14F-4D97-AF65-F5344CB8AC3E}">
        <p14:creationId xmlns:p14="http://schemas.microsoft.com/office/powerpoint/2010/main" val="17666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7552" y="1539551"/>
            <a:ext cx="10217152" cy="48493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Student introduction folders English/Norwegian</a:t>
            </a:r>
          </a:p>
          <a:p>
            <a:pPr lvl="1"/>
            <a:r>
              <a:rPr lang="en-US" dirty="0" smtClean="0"/>
              <a:t>Read </a:t>
            </a:r>
            <a:r>
              <a:rPr lang="en-US" dirty="0"/>
              <a:t>thoroughly, much information can be found here </a:t>
            </a:r>
            <a:endParaRPr lang="en-US" dirty="0" smtClean="0"/>
          </a:p>
          <a:p>
            <a:r>
              <a:rPr lang="en-US" dirty="0" smtClean="0"/>
              <a:t>New student information </a:t>
            </a:r>
          </a:p>
          <a:p>
            <a:pPr lvl="1"/>
            <a:r>
              <a:rPr lang="en-US" dirty="0">
                <a:hlinkClick r:id="rId2"/>
              </a:rPr>
              <a:t>https://www.himolde.no/english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nn-NO" u="sng" dirty="0">
                <a:hlinkClick r:id="rId3"/>
              </a:rPr>
              <a:t>http://www.himolde.no/forstudentene/Sider/Timeplan-Rom.aspx</a:t>
            </a:r>
            <a:r>
              <a:rPr lang="nb-NO" dirty="0"/>
              <a:t> </a:t>
            </a:r>
            <a:endParaRPr lang="nb-NO" dirty="0" smtClean="0"/>
          </a:p>
          <a:p>
            <a:pPr lvl="1"/>
            <a:endParaRPr lang="nb-NO" dirty="0"/>
          </a:p>
          <a:p>
            <a:r>
              <a:rPr lang="en-US" dirty="0" smtClean="0"/>
              <a:t>Schedule for different courses:</a:t>
            </a:r>
          </a:p>
          <a:p>
            <a:pPr lvl="1"/>
            <a:r>
              <a:rPr lang="en-US" dirty="0"/>
              <a:t>https://www.himolde.no/english/tools/schedules-and-room-reservation/index.html</a:t>
            </a:r>
            <a:endParaRPr lang="en-US" dirty="0" smtClean="0"/>
          </a:p>
          <a:p>
            <a:r>
              <a:rPr lang="en-US" u="sng" dirty="0" smtClean="0"/>
              <a:t>Install an app and get your own schedule </a:t>
            </a:r>
          </a:p>
          <a:p>
            <a:pPr lvl="1"/>
            <a:r>
              <a:rPr lang="en-US" u="sng" dirty="0" smtClean="0"/>
              <a:t>For more information: </a:t>
            </a:r>
            <a:r>
              <a:rPr lang="en-US" u="sng" dirty="0" smtClean="0">
                <a:hlinkClick r:id="rId3"/>
              </a:rPr>
              <a:t>http://www.himolde.no/forstudentene/Sider/Timeplan-Rom.aspx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You need to be registered at the courses in order to have your personal schedule</a:t>
            </a:r>
          </a:p>
          <a:p>
            <a:r>
              <a:rPr lang="en-US" dirty="0"/>
              <a:t>Student activities: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www.simolde.no/kalender</a:t>
            </a:r>
            <a:endParaRPr lang="en-US" dirty="0" smtClean="0"/>
          </a:p>
          <a:p>
            <a:r>
              <a:rPr lang="en-US" dirty="0" smtClean="0"/>
              <a:t>Let us know your </a:t>
            </a:r>
            <a:r>
              <a:rPr lang="en-US" dirty="0"/>
              <a:t>opinion: </a:t>
            </a:r>
            <a:r>
              <a:rPr lang="en-US" dirty="0">
                <a:hlinkClick r:id="rId5"/>
              </a:rPr>
              <a:t>https://www.himolde.no/om/hms/si-fra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In English shortly</a:t>
            </a:r>
          </a:p>
          <a:p>
            <a:pPr marL="34925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ligg_mal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muc_mal_A</Template>
  <TotalTime>410</TotalTime>
  <Words>589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Calisto MT</vt:lpstr>
      <vt:lpstr>Times New Roman</vt:lpstr>
      <vt:lpstr>him_ligg_mal</vt:lpstr>
      <vt:lpstr>Master of Science in Logistics</vt:lpstr>
      <vt:lpstr>MSc in Logistics Our Programs</vt:lpstr>
      <vt:lpstr>MSc in Petroleum Logistics</vt:lpstr>
      <vt:lpstr>Important dates</vt:lpstr>
      <vt:lpstr>Course information</vt:lpstr>
      <vt:lpstr>Nest week Schedule SCM/OM</vt:lpstr>
      <vt:lpstr>Master programs Home Page</vt:lpstr>
      <vt:lpstr>Have you considered exchange studies? </vt:lpstr>
      <vt:lpstr>General Information</vt:lpstr>
      <vt:lpstr>General Information cont.</vt:lpstr>
      <vt:lpstr>Contact/Information </vt:lpstr>
    </vt:vector>
  </TitlesOfParts>
  <Company>Høgskolen i Molde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of Science in Logistics</dc:title>
  <dc:creator>Helgheim Berit Irene</dc:creator>
  <cp:lastModifiedBy>Straumsheim Jens Petter</cp:lastModifiedBy>
  <cp:revision>38</cp:revision>
  <cp:lastPrinted>2017-08-16T10:31:03Z</cp:lastPrinted>
  <dcterms:created xsi:type="dcterms:W3CDTF">2017-08-16T07:21:40Z</dcterms:created>
  <dcterms:modified xsi:type="dcterms:W3CDTF">2019-08-22T08:59:35Z</dcterms:modified>
</cp:coreProperties>
</file>